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19" r:id="rId2"/>
    <p:sldId id="257" r:id="rId3"/>
    <p:sldId id="322" r:id="rId4"/>
    <p:sldId id="261" r:id="rId5"/>
    <p:sldId id="323" r:id="rId6"/>
    <p:sldId id="265" r:id="rId7"/>
    <p:sldId id="278" r:id="rId8"/>
    <p:sldId id="277" r:id="rId9"/>
    <p:sldId id="326" r:id="rId10"/>
    <p:sldId id="331" r:id="rId11"/>
    <p:sldId id="325" r:id="rId12"/>
    <p:sldId id="262" r:id="rId13"/>
    <p:sldId id="327" r:id="rId14"/>
    <p:sldId id="266" r:id="rId15"/>
    <p:sldId id="279" r:id="rId16"/>
    <p:sldId id="333" r:id="rId17"/>
    <p:sldId id="332" r:id="rId18"/>
    <p:sldId id="281" r:id="rId19"/>
    <p:sldId id="280" r:id="rId20"/>
    <p:sldId id="328" r:id="rId21"/>
    <p:sldId id="335" r:id="rId22"/>
    <p:sldId id="334" r:id="rId23"/>
    <p:sldId id="267" r:id="rId24"/>
    <p:sldId id="329" r:id="rId25"/>
    <p:sldId id="330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4694"/>
  </p:normalViewPr>
  <p:slideViewPr>
    <p:cSldViewPr snapToGrid="0" snapToObjects="1">
      <p:cViewPr varScale="1">
        <p:scale>
          <a:sx n="151" d="100"/>
          <a:sy n="151" d="100"/>
        </p:scale>
        <p:origin x="23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0537-4CCA-B142-99B6-AADBD55B8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of different aligners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3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berg/rutter_lab_coding_bootca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uNID@notchpeak.chpc.utah.edu:~//*bam" TargetMode="External"/><Relationship Id="rId2" Type="http://schemas.openxmlformats.org/officeDocument/2006/relationships/hyperlink" Target="mailto:uNID@notchpeak.chpc.utah.edu:~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NA-Seq#/media/File:Journal.pcbi.1004393.g002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610203" y="4072030"/>
            <a:ext cx="1097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 on fileserver at LAB INFO &gt; Jordan’s Coding Bootcamp &gt; Zoom</a:t>
            </a:r>
          </a:p>
        </p:txBody>
      </p:sp>
    </p:spTree>
    <p:extLst>
      <p:ext uri="{BB962C8B-B14F-4D97-AF65-F5344CB8AC3E}">
        <p14:creationId xmlns:p14="http://schemas.microsoft.com/office/powerpoint/2010/main" val="331033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CD2D-181C-CE41-A16D-6190146D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fastp</a:t>
            </a:r>
            <a:r>
              <a:rPr lang="en-US" dirty="0"/>
              <a:t> –help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Short and long flag options</a:t>
            </a:r>
          </a:p>
          <a:p>
            <a:pPr lvl="1"/>
            <a:r>
              <a:rPr lang="en-US" dirty="0"/>
              <a:t>-o == --output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fastp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input.fastq</a:t>
            </a:r>
            <a:r>
              <a:rPr lang="en-US" dirty="0"/>
              <a:t> -o </a:t>
            </a:r>
            <a:r>
              <a:rPr lang="en-US" dirty="0" err="1"/>
              <a:t>processed_reads.fastq</a:t>
            </a:r>
            <a:r>
              <a:rPr lang="en-US" dirty="0"/>
              <a:t> -q 28 -l 17 -a ATCGCGATAGCTAGA</a:t>
            </a:r>
          </a:p>
          <a:p>
            <a:pPr marL="0" indent="0">
              <a:buNone/>
            </a:pPr>
            <a:r>
              <a:rPr lang="en-US" dirty="0"/>
              <a:t>	* If you ran 50 bp RNA-seq, maybe you want to set -l to 35 or 40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C72882-4175-E04B-8544-428D6D2A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reads for alignment</a:t>
            </a:r>
          </a:p>
        </p:txBody>
      </p:sp>
    </p:spTree>
    <p:extLst>
      <p:ext uri="{BB962C8B-B14F-4D97-AF65-F5344CB8AC3E}">
        <p14:creationId xmlns:p14="http://schemas.microsoft.com/office/powerpoint/2010/main" val="417001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AD92-AC19-E441-9416-56532DF2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genome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F2D9A-02B0-5445-8199-7CFCD02E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RNA-seq: we will have intron-spanning reads, so need software that can handle that</a:t>
            </a:r>
          </a:p>
          <a:p>
            <a:r>
              <a:rPr lang="en-US" dirty="0"/>
              <a:t>Genome seq: not worries about intron-spanning reads, so we have other options there</a:t>
            </a:r>
          </a:p>
          <a:p>
            <a:endParaRPr lang="en-US" dirty="0"/>
          </a:p>
          <a:p>
            <a:r>
              <a:rPr lang="en-US" dirty="0"/>
              <a:t>Indexing:</a:t>
            </a:r>
          </a:p>
          <a:p>
            <a:pPr lvl="1"/>
            <a:r>
              <a:rPr lang="en-US" dirty="0"/>
              <a:t>Compresses genome sequence to index of seed sequences and locations for fast search and determination of read coordinates</a:t>
            </a:r>
          </a:p>
          <a:p>
            <a:pPr lvl="1"/>
            <a:r>
              <a:rPr lang="en-US" dirty="0"/>
              <a:t>Google search: index of search keywords for fast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10306-A7F5-D149-A62A-894E63E6F03A}"/>
              </a:ext>
            </a:extLst>
          </p:cNvPr>
          <p:cNvSpPr txBox="1"/>
          <p:nvPr/>
        </p:nvSpPr>
        <p:spPr>
          <a:xfrm>
            <a:off x="838200" y="4498427"/>
            <a:ext cx="557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Genome sequence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input for reference file creation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EB71-86E5-C548-BBBD-EF55203A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reads to genome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ADF2-99DD-5C43-B8AD-F9AE0920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$ STAR --</a:t>
            </a:r>
            <a:r>
              <a:rPr lang="en-US" sz="2000" dirty="0" err="1"/>
              <a:t>runMode</a:t>
            </a:r>
            <a:r>
              <a:rPr lang="en-US" sz="2000" dirty="0"/>
              <a:t> </a:t>
            </a:r>
            <a:r>
              <a:rPr lang="en-US" sz="2000" dirty="0" err="1"/>
              <a:t>genomeGenerate</a:t>
            </a:r>
            <a:r>
              <a:rPr lang="en-US" sz="2000" dirty="0"/>
              <a:t> --</a:t>
            </a:r>
            <a:r>
              <a:rPr lang="en-US" sz="2000" dirty="0" err="1"/>
              <a:t>genomeDir</a:t>
            </a:r>
            <a:r>
              <a:rPr lang="en-US" sz="2000" dirty="0"/>
              <a:t> /path/to/output --</a:t>
            </a:r>
            <a:r>
              <a:rPr lang="en-US" sz="2000" dirty="0" err="1"/>
              <a:t>genomeFastaFiles</a:t>
            </a:r>
            <a:r>
              <a:rPr lang="en-US" sz="2000" dirty="0"/>
              <a:t>  /path/to/genome/</a:t>
            </a:r>
            <a:r>
              <a:rPr lang="en-US" sz="2000" dirty="0" err="1"/>
              <a:t>fastas</a:t>
            </a:r>
            <a:r>
              <a:rPr lang="en-US" sz="2000" dirty="0"/>
              <a:t> –</a:t>
            </a:r>
            <a:r>
              <a:rPr lang="en-US" sz="2000" dirty="0" err="1"/>
              <a:t>sjdbGTFfile</a:t>
            </a:r>
            <a:r>
              <a:rPr lang="en-US" sz="2000" dirty="0"/>
              <a:t> /path/to/</a:t>
            </a:r>
            <a:r>
              <a:rPr lang="en-US" sz="2000" dirty="0" err="1"/>
              <a:t>gtf.gtf</a:t>
            </a:r>
            <a:r>
              <a:rPr lang="en-US" sz="2000" dirty="0"/>
              <a:t> --</a:t>
            </a:r>
            <a:r>
              <a:rPr lang="en-US" sz="2000" dirty="0" err="1"/>
              <a:t>runThreadN</a:t>
            </a:r>
            <a:r>
              <a:rPr lang="en-US" sz="2000" dirty="0"/>
              <a:t> 40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Genome directory: where do we want to output the index files?</a:t>
            </a:r>
          </a:p>
          <a:p>
            <a:r>
              <a:rPr lang="en-US" sz="2000" dirty="0"/>
              <a:t>Genome FASTA files: Where are the genome FASTA files needed to build the index?</a:t>
            </a:r>
          </a:p>
          <a:p>
            <a:r>
              <a:rPr lang="en-US" sz="2000" dirty="0"/>
              <a:t>Splice junction GTF file: If processing RNA-seq, we need a map of known splice junctions to optimize building an index that incorporates this information</a:t>
            </a:r>
          </a:p>
          <a:p>
            <a:r>
              <a:rPr lang="en-US" sz="2000" dirty="0"/>
              <a:t>Threads: Split the job into multiple smaller jobs and execute </a:t>
            </a:r>
            <a:r>
              <a:rPr lang="en-US" sz="2000" dirty="0" err="1"/>
              <a:t>simulateously</a:t>
            </a:r>
            <a:endParaRPr lang="en-US" sz="2000" dirty="0"/>
          </a:p>
          <a:p>
            <a:pPr lvl="1"/>
            <a:r>
              <a:rPr lang="en-US" sz="1600" dirty="0"/>
              <a:t>The supercomputer normally gives you 32-64 cores for job, so you can speed up these long steps </a:t>
            </a:r>
          </a:p>
          <a:p>
            <a:pPr lvl="1"/>
            <a:endParaRPr lang="en-US" sz="1600" dirty="0"/>
          </a:p>
          <a:p>
            <a:r>
              <a:rPr lang="en-US" sz="2000" dirty="0"/>
              <a:t>If we don’t have a GTF file for our organism, we can run two-pass alignment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416627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 (using “cat” will print binary gibberish)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r>
              <a:rPr lang="en-US" dirty="0"/>
              <a:t> | head –n 20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59CD-616F-C347-BF8A-96D58FA2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Two-pass alignment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C5A1-08B9-1942-899F-6E09C133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index with no splice junction information</a:t>
            </a:r>
          </a:p>
          <a:p>
            <a:r>
              <a:rPr lang="en-US" dirty="0"/>
              <a:t>Take putative splice junctions found through alignment</a:t>
            </a:r>
          </a:p>
          <a:p>
            <a:r>
              <a:rPr lang="en-US" dirty="0"/>
              <a:t>Re-build index</a:t>
            </a:r>
          </a:p>
          <a:p>
            <a:r>
              <a:rPr lang="en-US" dirty="0"/>
              <a:t>Re-align</a:t>
            </a:r>
          </a:p>
          <a:p>
            <a:endParaRPr lang="en-US" dirty="0"/>
          </a:p>
          <a:p>
            <a:r>
              <a:rPr lang="en-US" dirty="0"/>
              <a:t>Much longer, but sometimes necessary</a:t>
            </a:r>
          </a:p>
        </p:txBody>
      </p:sp>
    </p:spTree>
    <p:extLst>
      <p:ext uri="{BB962C8B-B14F-4D97-AF65-F5344CB8AC3E}">
        <p14:creationId xmlns:p14="http://schemas.microsoft.com/office/powerpoint/2010/main" val="332409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89E0-4E00-F941-9565-37CFBB03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straight from transcriptome-alignment of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30C2-063D-214F-B7D0-4B2D0A75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to isoform abundance</a:t>
            </a:r>
          </a:p>
          <a:p>
            <a:r>
              <a:rPr lang="en-US" dirty="0"/>
              <a:t>Uses GTF to build index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Will miss information on expression if not annotated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 err="1"/>
              <a:t>Kallisto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read alignment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filename.bam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#4: Sequencing workflow and files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C1A-D714-E346-9E6B-72A40333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79A5-5D19-CC49-ABFA-9BFA6151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</a:t>
            </a:r>
            <a:r>
              <a:rPr lang="en-US" dirty="0" err="1"/>
              <a:t>Kallisto</a:t>
            </a:r>
            <a:r>
              <a:rPr lang="en-US" dirty="0"/>
              <a:t>, but if we are quantifying from BAM files, may want to use read quantification tools</a:t>
            </a:r>
          </a:p>
          <a:p>
            <a:pPr lvl="1"/>
            <a:r>
              <a:rPr lang="en-US" dirty="0"/>
              <a:t>Will only give metrics at the gene level</a:t>
            </a:r>
          </a:p>
          <a:p>
            <a:pPr lvl="1"/>
            <a:r>
              <a:rPr lang="en-US" dirty="0"/>
              <a:t>Can specify region to quantify from (whole transcript, exons, CDS)</a:t>
            </a:r>
          </a:p>
          <a:p>
            <a:pPr lvl="1"/>
            <a:r>
              <a:rPr lang="en-US" dirty="0"/>
              <a:t>BAM files contain coordinates, uses these coordinates with GTF reference to determine which gene a read belongs to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9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4DD9-B6E4-9845-9948-A89AD1F4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93A8A-63B0-8E4F-AA75-C2A8DCD0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Alignment files are hefty, need to sort them to make for easier handling of downstream tools</a:t>
            </a:r>
          </a:p>
          <a:p>
            <a:r>
              <a:rPr lang="en-US" dirty="0"/>
              <a:t>Can sort by read name or by genome coordinates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sort --threads 20 -o </a:t>
            </a:r>
            <a:r>
              <a:rPr lang="en-US" dirty="0" err="1"/>
              <a:t>sorted.bam</a:t>
            </a:r>
            <a:r>
              <a:rPr lang="en-US" dirty="0"/>
              <a:t> </a:t>
            </a:r>
            <a:r>
              <a:rPr lang="en-US" dirty="0" err="1"/>
              <a:t>input.bam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By default, sorts by coordinates</a:t>
            </a:r>
          </a:p>
          <a:p>
            <a:pPr marL="0" indent="0">
              <a:buNone/>
            </a:pPr>
            <a:r>
              <a:rPr lang="en-US" dirty="0"/>
              <a:t>	Add ”-n” for sorting by name</a:t>
            </a:r>
          </a:p>
        </p:txBody>
      </p:sp>
    </p:spTree>
    <p:extLst>
      <p:ext uri="{BB962C8B-B14F-4D97-AF65-F5344CB8AC3E}">
        <p14:creationId xmlns:p14="http://schemas.microsoft.com/office/powerpoint/2010/main" val="350358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02DA-DDBB-B445-B4A0-B683AD81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E1DC-7521-7945-BE10-0D469657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htseq</a:t>
            </a:r>
            <a:r>
              <a:rPr lang="en-US" dirty="0"/>
              <a:t>-count -f bam -m intersection-nonempty -t exon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gene_id</a:t>
            </a:r>
            <a:r>
              <a:rPr lang="en-US" dirty="0"/>
              <a:t> -r pos </a:t>
            </a:r>
            <a:r>
              <a:rPr lang="en-US" dirty="0" err="1"/>
              <a:t>input_file.bam</a:t>
            </a:r>
            <a:r>
              <a:rPr lang="en-US" dirty="0"/>
              <a:t> </a:t>
            </a:r>
            <a:r>
              <a:rPr lang="en-US" dirty="0" err="1"/>
              <a:t>transcriptome.gtf</a:t>
            </a:r>
            <a:r>
              <a:rPr lang="en-US" dirty="0"/>
              <a:t> &gt; </a:t>
            </a:r>
            <a:r>
              <a:rPr lang="en-US" dirty="0" err="1"/>
              <a:t>output.tsv</a:t>
            </a:r>
            <a:endParaRPr lang="en-US" dirty="0"/>
          </a:p>
          <a:p>
            <a:endParaRPr lang="en-US" dirty="0"/>
          </a:p>
          <a:p>
            <a:r>
              <a:rPr lang="en-US" dirty="0"/>
              <a:t>-f: input file type </a:t>
            </a:r>
          </a:p>
          <a:p>
            <a:r>
              <a:rPr lang="en-US" dirty="0"/>
              <a:t>-m: How do we want to quantify reads that overlap two genes? (see </a:t>
            </a:r>
            <a:r>
              <a:rPr lang="en-US" dirty="0" err="1"/>
              <a:t>htseq</a:t>
            </a:r>
            <a:r>
              <a:rPr lang="en-US" dirty="0"/>
              <a:t> documentation for more information)</a:t>
            </a:r>
          </a:p>
          <a:p>
            <a:r>
              <a:rPr lang="en-US" dirty="0"/>
              <a:t>-t: what feature do we want to quantify with?</a:t>
            </a:r>
          </a:p>
          <a:p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What feature ID do we want to use </a:t>
            </a:r>
          </a:p>
          <a:p>
            <a:r>
              <a:rPr lang="en-US" dirty="0"/>
              <a:t>-r: How were alignment files sorted?</a:t>
            </a:r>
          </a:p>
          <a:p>
            <a:r>
              <a:rPr lang="en-US" dirty="0"/>
              <a:t>Give BAM file, then GTF file for reference</a:t>
            </a:r>
          </a:p>
          <a:p>
            <a:r>
              <a:rPr lang="en-US" dirty="0"/>
              <a:t>&gt;: Send alignment results to tab-delimited file</a:t>
            </a:r>
          </a:p>
        </p:txBody>
      </p:sp>
    </p:spTree>
    <p:extLst>
      <p:ext uri="{BB962C8B-B14F-4D97-AF65-F5344CB8AC3E}">
        <p14:creationId xmlns:p14="http://schemas.microsoft.com/office/powerpoint/2010/main" val="255894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CFFE-5F89-9F47-90F6-AD06D2AB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E7BF-D559-EE4A-9B0A-F93E8604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like </a:t>
            </a:r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/>
              <a:t>Let’s look at an example</a:t>
            </a:r>
          </a:p>
          <a:p>
            <a:endParaRPr lang="en-US" dirty="0"/>
          </a:p>
          <a:p>
            <a:r>
              <a:rPr lang="en-US" dirty="0"/>
              <a:t>Add other metrics depending on experiment</a:t>
            </a:r>
          </a:p>
        </p:txBody>
      </p:sp>
    </p:spTree>
    <p:extLst>
      <p:ext uri="{BB962C8B-B14F-4D97-AF65-F5344CB8AC3E}">
        <p14:creationId xmlns:p14="http://schemas.microsoft.com/office/powerpoint/2010/main" val="125668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A892-4DF2-B24F-823C-B4A92CF6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– are they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EC5D-B9CD-A44F-855C-B6FC2062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295" cy="4351338"/>
          </a:xfrm>
        </p:spPr>
        <p:txBody>
          <a:bodyPr/>
          <a:lstStyle/>
          <a:p>
            <a:r>
              <a:rPr lang="en-US" dirty="0"/>
              <a:t>Read the documentation – what does it do?</a:t>
            </a:r>
          </a:p>
          <a:p>
            <a:r>
              <a:rPr lang="en-US" dirty="0"/>
              <a:t>Does it do what you need it to?</a:t>
            </a:r>
          </a:p>
          <a:p>
            <a:r>
              <a:rPr lang="en-US" dirty="0"/>
              <a:t>Is it missing anything? Where can you find the missing parts?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39B9B-6EA8-4F4B-AFB3-5B5C8D6F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06" y="1690688"/>
            <a:ext cx="5510553" cy="44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5356-8F35-ED4B-9085-65BD5CCF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– secure copying between your computer and the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EB23-D7E2-9D44-A223-F996CBA2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8697" cy="4351338"/>
          </a:xfrm>
        </p:spPr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scp</a:t>
            </a:r>
            <a:r>
              <a:rPr lang="en-US" dirty="0"/>
              <a:t> ./*bam </a:t>
            </a:r>
            <a:r>
              <a:rPr lang="en-US" dirty="0">
                <a:hlinkClick r:id="rId2"/>
              </a:rPr>
              <a:t>uNID@notchpeak.chpc.utah.edu:~/</a:t>
            </a:r>
            <a:r>
              <a:rPr lang="en-US" dirty="0" err="1"/>
              <a:t>test_files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uNID@notchpeak.chpc.utah.edu:~/</a:t>
            </a:r>
            <a:r>
              <a:rPr lang="en-US" dirty="0"/>
              <a:t> </a:t>
            </a:r>
            <a:r>
              <a:rPr lang="en-US" dirty="0" err="1"/>
              <a:t>test_files</a:t>
            </a:r>
            <a:r>
              <a:rPr lang="en-US" dirty="0">
                <a:hlinkClick r:id="rId3"/>
              </a:rPr>
              <a:t>/*bam</a:t>
            </a:r>
            <a:r>
              <a:rPr lang="en-US" dirty="0"/>
              <a:t> ./</a:t>
            </a:r>
          </a:p>
        </p:txBody>
      </p:sp>
    </p:spTree>
    <p:extLst>
      <p:ext uri="{BB962C8B-B14F-4D97-AF65-F5344CB8AC3E}">
        <p14:creationId xmlns:p14="http://schemas.microsoft.com/office/powerpoint/2010/main" val="316043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Sequencing and 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3221-816F-554B-AF36-87171497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11918-CB48-9A43-BAE3-748DBAAF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98" y="1690688"/>
            <a:ext cx="8590003" cy="4992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798292-E656-494C-903C-D4E22674E3EF}"/>
              </a:ext>
            </a:extLst>
          </p:cNvPr>
          <p:cNvSpPr/>
          <p:nvPr/>
        </p:nvSpPr>
        <p:spPr>
          <a:xfrm>
            <a:off x="7231117" y="655282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https://en.wikipedia.org/wiki/RNA-Seq#/media/File:Journal.pcbi.1004393.g002.png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295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inner workings of a FASTQ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sample.fastq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less -S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DC8DA-D0DB-ED42-B311-8EFDDE1637E3}"/>
              </a:ext>
            </a:extLst>
          </p:cNvPr>
          <p:cNvSpPr txBox="1"/>
          <p:nvPr/>
        </p:nvSpPr>
        <p:spPr>
          <a:xfrm>
            <a:off x="838200" y="3153102"/>
            <a:ext cx="10250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often get this files </a:t>
            </a:r>
            <a:r>
              <a:rPr lang="en-US" sz="2400" dirty="0" err="1"/>
              <a:t>gzipped</a:t>
            </a:r>
            <a:r>
              <a:rPr lang="en-US" sz="2400" dirty="0"/>
              <a:t>. Some tools will allow for compressed files, others need the files decompressed first, so be sure to check the documentation for file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AD65-CC9C-3F4F-A610-22723CF2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reads for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5A9C6-B0E2-9742-9EB0-409AA9CB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– we want bases we are confident in</a:t>
            </a:r>
          </a:p>
          <a:p>
            <a:r>
              <a:rPr lang="en-US" dirty="0"/>
              <a:t>Length – are the reads too short? They might be a digested fragment or other noise</a:t>
            </a:r>
          </a:p>
          <a:p>
            <a:r>
              <a:rPr lang="en-US" dirty="0"/>
              <a:t>UMIs – did we use unique molecular identifiers for demultiplexing of reads?</a:t>
            </a:r>
          </a:p>
          <a:p>
            <a:r>
              <a:rPr lang="en-US" dirty="0"/>
              <a:t>Adapters – What are the adaptors used in sequencing prep?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1215</Words>
  <Application>Microsoft Macintosh PowerPoint</Application>
  <PresentationFormat>Widescreen</PresentationFormat>
  <Paragraphs>146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Access the slides and files here:   </vt:lpstr>
      <vt:lpstr>Rutter Lab Isolation Bootcamp</vt:lpstr>
      <vt:lpstr>scp – secure copying between your computer and the supercomputer</vt:lpstr>
      <vt:lpstr>Sequencing and Bioinformatics Files</vt:lpstr>
      <vt:lpstr>Sequencing basics</vt:lpstr>
      <vt:lpstr>FASTQ</vt:lpstr>
      <vt:lpstr>PHRED</vt:lpstr>
      <vt:lpstr>The inner workings of a FASTQ file</vt:lpstr>
      <vt:lpstr>Pre-processing reads for alignment</vt:lpstr>
      <vt:lpstr>Pre-processing reads for alignment</vt:lpstr>
      <vt:lpstr>Generating a genome index</vt:lpstr>
      <vt:lpstr>FASTA</vt:lpstr>
      <vt:lpstr>Aligning reads to genome index</vt:lpstr>
      <vt:lpstr>BAM/SAM file</vt:lpstr>
      <vt:lpstr>Transcriptome aligned BAM files</vt:lpstr>
      <vt:lpstr>Two-pass alignment </vt:lpstr>
      <vt:lpstr>Quantification straight from transcriptome-alignment of reads</vt:lpstr>
      <vt:lpstr>Visualizing read alignment coverage</vt:lpstr>
      <vt:lpstr>IGV</vt:lpstr>
      <vt:lpstr>Quantifying reads</vt:lpstr>
      <vt:lpstr>Post-processing reads</vt:lpstr>
      <vt:lpstr>PowerPoint Presentation</vt:lpstr>
      <vt:lpstr>The almighty .txt file</vt:lpstr>
      <vt:lpstr>Quality control</vt:lpstr>
      <vt:lpstr>Pipelines – are they right for you?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2020-03-27T20:57:27Z</dcterms:created>
  <dcterms:modified xsi:type="dcterms:W3CDTF">2020-04-08T22:02:18Z</dcterms:modified>
</cp:coreProperties>
</file>